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4" r:id="rId4"/>
    <p:sldId id="281" r:id="rId5"/>
    <p:sldId id="282" r:id="rId6"/>
    <p:sldId id="291" r:id="rId7"/>
    <p:sldId id="274" r:id="rId8"/>
    <p:sldId id="275" r:id="rId9"/>
    <p:sldId id="273" r:id="rId10"/>
    <p:sldId id="283" r:id="rId11"/>
    <p:sldId id="285" r:id="rId12"/>
    <p:sldId id="286" r:id="rId13"/>
    <p:sldId id="287" r:id="rId14"/>
    <p:sldId id="289" r:id="rId15"/>
    <p:sldId id="290" r:id="rId16"/>
    <p:sldId id="265" r:id="rId17"/>
    <p:sldId id="270" r:id="rId18"/>
    <p:sldId id="276" r:id="rId19"/>
  </p:sldIdLst>
  <p:sldSz cx="9144000" cy="6858000" type="screen4x3"/>
  <p:notesSz cx="6669088" cy="99187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A8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994" y="-108"/>
      </p:cViewPr>
      <p:guideLst>
        <p:guide orient="horz" pos="3124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0703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8250" y="9420703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FE957D-B169-49C7-A176-C7B98C91770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26275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F8EFB5-E740-4C83-8661-30CA66F62641}" type="datetimeFigureOut">
              <a:rPr lang="pt-PT"/>
              <a:pPr>
                <a:defRPr/>
              </a:pPr>
              <a:t>11-10-2012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4538"/>
            <a:ext cx="4957762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2" tIns="45686" rIns="91372" bIns="45686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751" y="4711940"/>
            <a:ext cx="5335588" cy="4462939"/>
          </a:xfrm>
          <a:prstGeom prst="rect">
            <a:avLst/>
          </a:prstGeom>
        </p:spPr>
        <p:txBody>
          <a:bodyPr vert="horz" lIns="91372" tIns="45686" rIns="91372" bIns="45686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0703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8250" y="9420703"/>
            <a:ext cx="2889250" cy="496412"/>
          </a:xfrm>
          <a:prstGeom prst="rect">
            <a:avLst/>
          </a:prstGeom>
        </p:spPr>
        <p:txBody>
          <a:bodyPr vert="horz" lIns="91372" tIns="45686" rIns="91372" bIns="456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92BCE4-710D-4664-AC02-C9E9D38061D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6111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67580-BAEE-49D4-B334-ABD40C2B3549}" type="datetime1">
              <a:rPr lang="pt-PT" smtClean="0"/>
              <a:t>11-10-2012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4B29-88FB-494D-AB1F-A90D632391B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735AA-A006-4FA7-9C52-C90020CFD797}" type="datetime1">
              <a:rPr lang="pt-PT" smtClean="0"/>
              <a:t>11-10-2012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2158A-733B-4EA6-9280-7699790353E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17CF-F3E2-468A-9CCA-ACCFF9832B2C}" type="datetime1">
              <a:rPr lang="pt-PT" smtClean="0"/>
              <a:t>11-10-2012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CD0D-5946-46D8-8AE6-05F8D772A9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D2C31-F424-419E-8EB5-03A39212AA88}" type="datetime1">
              <a:rPr lang="pt-PT" smtClean="0"/>
              <a:t>11-10-2012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26F9-5D1C-460E-87CF-E956619F356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F28E-A0E1-4F37-86DF-B43E2D14C7EF}" type="datetime1">
              <a:rPr lang="pt-PT" smtClean="0"/>
              <a:t>11-10-2012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6E8D-AF91-4A94-969B-A7B6727F01C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6A46-7042-4BA2-A7A3-3509010EBB30}" type="datetime1">
              <a:rPr lang="pt-PT" smtClean="0"/>
              <a:t>11-10-2012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FB46-EABF-499E-A91D-B42CC027024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4E55D-E060-4587-8C82-B8391DAE5D29}" type="datetime1">
              <a:rPr lang="pt-PT" smtClean="0"/>
              <a:t>11-10-2012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5825-5146-46D1-96FB-1AA26381B7B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5A2A-3E5A-4128-9FE3-7D9AACED2D72}" type="datetime1">
              <a:rPr lang="pt-PT" smtClean="0"/>
              <a:t>11-10-2012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884B-7CF0-41BB-B163-EB2D6285FFB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DFC7-F3C4-4385-96FF-4BE12D6C983D}" type="datetime1">
              <a:rPr lang="pt-PT" smtClean="0"/>
              <a:t>11-10-2012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F455-3367-4D5A-B7F7-53AA23C1095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5783E-0230-4E5F-B914-710EC73B1205}" type="datetime1">
              <a:rPr lang="pt-PT" smtClean="0"/>
              <a:t>11-10-2012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4360-501B-4705-83D3-F837A736C6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635E-F766-41D8-96FE-BF4E1FBAF81B}" type="datetime1">
              <a:rPr lang="pt-PT" smtClean="0"/>
              <a:t>11-10-2012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02D6-F1DB-4EFB-9550-14C4EE87781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55129B-81D8-4EC3-B288-0C2CAE67F1BE}" type="datetime1">
              <a:rPr lang="pt-PT" smtClean="0"/>
              <a:t>11-10-2012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075C6-194F-4A2E-BABF-6F53622554A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Parlamento Europ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2512119" cy="1414748"/>
          </a:xfrm>
          <a:prstGeom prst="rect">
            <a:avLst/>
          </a:prstGeom>
        </p:spPr>
      </p:pic>
      <p:pic>
        <p:nvPicPr>
          <p:cNvPr id="15" name="Imagem 14" descr="CCDR Algarv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5877272"/>
            <a:ext cx="1067370" cy="643486"/>
          </a:xfrm>
          <a:prstGeom prst="rect">
            <a:avLst/>
          </a:prstGeom>
        </p:spPr>
      </p:pic>
      <p:pic>
        <p:nvPicPr>
          <p:cNvPr id="16" name="Imagem 15" descr="CM Fa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5544890"/>
            <a:ext cx="1000803" cy="1313110"/>
          </a:xfrm>
          <a:prstGeom prst="rect">
            <a:avLst/>
          </a:prstGeom>
        </p:spPr>
      </p:pic>
      <p:pic>
        <p:nvPicPr>
          <p:cNvPr id="17" name="Imagem 16" descr="Universidade do Algarv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5805264"/>
            <a:ext cx="723404" cy="723404"/>
          </a:xfrm>
          <a:prstGeom prst="rect">
            <a:avLst/>
          </a:prstGeom>
        </p:spPr>
      </p:pic>
      <p:grpSp>
        <p:nvGrpSpPr>
          <p:cNvPr id="24" name="Grupo 23"/>
          <p:cNvGrpSpPr/>
          <p:nvPr/>
        </p:nvGrpSpPr>
        <p:grpSpPr>
          <a:xfrm>
            <a:off x="323528" y="5733256"/>
            <a:ext cx="1080120" cy="912297"/>
            <a:chOff x="1115616" y="4077073"/>
            <a:chExt cx="1296144" cy="1200329"/>
          </a:xfrm>
        </p:grpSpPr>
        <p:sp>
          <p:nvSpPr>
            <p:cNvPr id="19" name="CaixaDeTexto 18"/>
            <p:cNvSpPr txBox="1"/>
            <p:nvPr/>
          </p:nvSpPr>
          <p:spPr>
            <a:xfrm>
              <a:off x="1115616" y="4077073"/>
              <a:ext cx="1296144" cy="12003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pt-PT" dirty="0" smtClean="0"/>
            </a:p>
            <a:p>
              <a:endParaRPr lang="pt-PT" dirty="0" smtClean="0"/>
            </a:p>
            <a:p>
              <a:endParaRPr lang="pt-PT" dirty="0" smtClean="0"/>
            </a:p>
            <a:p>
              <a:endParaRPr lang="pt-PT" dirty="0"/>
            </a:p>
          </p:txBody>
        </p:sp>
        <p:pic>
          <p:nvPicPr>
            <p:cNvPr id="18" name="Imagem 17" descr="Europe Algarv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3120" y="4149080"/>
              <a:ext cx="1012041" cy="943744"/>
            </a:xfrm>
            <a:prstGeom prst="rect">
              <a:avLst/>
            </a:prstGeom>
          </p:spPr>
        </p:pic>
      </p:grpSp>
      <p:sp>
        <p:nvSpPr>
          <p:cNvPr id="25" name="CaixaDeTexto 24"/>
          <p:cNvSpPr txBox="1"/>
          <p:nvPr/>
        </p:nvSpPr>
        <p:spPr>
          <a:xfrm>
            <a:off x="1943200" y="909881"/>
            <a:ext cx="7093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 smtClean="0">
                <a:solidFill>
                  <a:schemeClr val="accent1">
                    <a:lumMod val="75000"/>
                  </a:schemeClr>
                </a:solidFill>
              </a:rPr>
              <a:t>FÓRUM DE DISCUSSÃO REGIONAL: ALGARVE</a:t>
            </a:r>
            <a:endParaRPr lang="pt-P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39552" y="1916832"/>
            <a:ext cx="8136904" cy="11318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b="1" dirty="0" smtClean="0">
                <a:solidFill>
                  <a:schemeClr val="bg1"/>
                </a:solidFill>
              </a:rPr>
              <a:t>A Estratégia 2020 e a sua implementação a nível regional: inovação e </a:t>
            </a:r>
            <a:r>
              <a:rPr lang="pt-PT" sz="2400" b="1" dirty="0" smtClean="0">
                <a:solidFill>
                  <a:schemeClr val="bg1"/>
                </a:solidFill>
              </a:rPr>
              <a:t>emprego</a:t>
            </a:r>
            <a:endParaRPr lang="pt-PT" sz="2400" dirty="0" smtClean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292080" y="458112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lnSpc>
                <a:spcPct val="150000"/>
              </a:lnSpc>
              <a:buAutoNum type="alphaUcPeriod"/>
            </a:pPr>
            <a:r>
              <a:rPr lang="pt-PT" i="1" dirty="0" smtClean="0">
                <a:solidFill>
                  <a:schemeClr val="accent1">
                    <a:lumMod val="75000"/>
                  </a:schemeClr>
                </a:solidFill>
              </a:rPr>
              <a:t>Oliveira das </a:t>
            </a:r>
            <a:r>
              <a:rPr lang="pt-PT" i="1" dirty="0" smtClean="0">
                <a:solidFill>
                  <a:schemeClr val="accent1">
                    <a:lumMod val="75000"/>
                  </a:schemeClr>
                </a:solidFill>
              </a:rPr>
              <a:t>Neves, IESE</a:t>
            </a:r>
            <a:endParaRPr lang="pt-PT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50100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b="1" i="1" dirty="0" smtClean="0">
                <a:solidFill>
                  <a:schemeClr val="accent1">
                    <a:lumMod val="75000"/>
                  </a:schemeClr>
                </a:solidFill>
              </a:rPr>
              <a:t>e Desafios do Emprego </a:t>
            </a:r>
            <a:r>
              <a:rPr lang="pt-PT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PT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PT" b="1" i="1" dirty="0" smtClean="0">
                <a:solidFill>
                  <a:schemeClr val="accent1">
                    <a:lumMod val="75000"/>
                  </a:schemeClr>
                </a:solidFill>
              </a:rPr>
              <a:t>no horizonte 2014-2020</a:t>
            </a:r>
            <a:endParaRPr lang="pt-PT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686" name="CaixaDeTexto 15"/>
          <p:cNvSpPr txBox="1">
            <a:spLocks noChangeArrowheads="1"/>
          </p:cNvSpPr>
          <p:nvPr/>
        </p:nvSpPr>
        <p:spPr bwMode="auto">
          <a:xfrm>
            <a:off x="3491880" y="5805264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dirty="0">
                <a:latin typeface="Calibri" pitchFamily="34" charset="0"/>
              </a:rPr>
              <a:t>Fonte: IEFP</a:t>
            </a:r>
          </a:p>
        </p:txBody>
      </p:sp>
      <p:pic>
        <p:nvPicPr>
          <p:cNvPr id="14" name="Imagem 13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5" name="CaixaDeTexto 9"/>
          <p:cNvSpPr txBox="1">
            <a:spLocks noChangeArrowheads="1"/>
          </p:cNvSpPr>
          <p:nvPr/>
        </p:nvSpPr>
        <p:spPr bwMode="auto">
          <a:xfrm>
            <a:off x="467544" y="1772816"/>
            <a:ext cx="821531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Emprego </a:t>
            </a:r>
            <a:r>
              <a:rPr lang="pt-PT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vs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Desemprego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 Números e Dilemas</a:t>
            </a:r>
          </a:p>
          <a:p>
            <a:pPr algn="ctr"/>
            <a:endParaRPr lang="pt-PT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Níveis de escolaridade dos desempregados inscritos</a:t>
            </a:r>
            <a:endParaRPr lang="pt-PT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(situação relativa ao mês de Agosto)</a:t>
            </a:r>
            <a:endParaRPr lang="pt-PT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7" name="Marcador de Posição do Número do Diapositivo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10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7468433"/>
              </p:ext>
            </p:extLst>
          </p:nvPr>
        </p:nvGraphicFramePr>
        <p:xfrm>
          <a:off x="1979712" y="3140968"/>
          <a:ext cx="5328593" cy="2525310"/>
        </p:xfrm>
        <a:graphic>
          <a:graphicData uri="http://schemas.openxmlformats.org/drawingml/2006/table">
            <a:tbl>
              <a:tblPr/>
              <a:tblGrid>
                <a:gridCol w="1233470"/>
                <a:gridCol w="986775"/>
                <a:gridCol w="1036116"/>
                <a:gridCol w="1036116"/>
                <a:gridCol w="1036116"/>
              </a:tblGrid>
              <a:tr h="2941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Algarve</a:t>
                      </a:r>
                      <a:endParaRPr lang="pt-PT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Continente</a:t>
                      </a:r>
                      <a:endParaRPr lang="pt-PT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416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Calibri"/>
                          <a:cs typeface="Calibri"/>
                        </a:rPr>
                        <a:t>&lt; 1º Ciclo E.B.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Calibri"/>
                          <a:cs typeface="Calibri"/>
                        </a:rPr>
                        <a:t>1º Ciclo E.B.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Calibri"/>
                          <a:cs typeface="Calibri"/>
                        </a:rPr>
                        <a:t>2º Ciclo E.B.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Calibri"/>
                          <a:cs typeface="Calibri"/>
                        </a:rPr>
                        <a:t>3º Ciclo E.B.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Calibri"/>
                          <a:cs typeface="Calibri"/>
                        </a:rPr>
                        <a:t>Secundário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Calibri"/>
                          <a:cs typeface="Calibri"/>
                        </a:rPr>
                        <a:t>Superior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ângulo 11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2636912"/>
            <a:ext cx="8501063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t-PT" b="1" dirty="0">
              <a:latin typeface="+mn-lt"/>
            </a:endParaRP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Reforço de investigação, do desenvolvimento tecnológico e da inovação </a:t>
            </a:r>
            <a:br>
              <a:rPr lang="pt-PT" dirty="0" smtClean="0">
                <a:latin typeface="+mn-lt"/>
              </a:rPr>
            </a:br>
            <a:r>
              <a:rPr lang="pt-PT" dirty="0" smtClean="0">
                <a:latin typeface="+mn-lt"/>
              </a:rPr>
              <a:t>(</a:t>
            </a:r>
            <a:r>
              <a:rPr lang="pt-PT" i="1" dirty="0" smtClean="0">
                <a:latin typeface="+mn-lt"/>
              </a:rPr>
              <a:t>Objetivo I&amp;D</a:t>
            </a:r>
            <a:r>
              <a:rPr lang="pt-PT" dirty="0" smtClean="0">
                <a:latin typeface="+mn-lt"/>
              </a:rPr>
              <a:t>).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Reforço da competitividade das PME.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Promover o emprego e apoiar a mobilidade laboral (</a:t>
            </a:r>
            <a:r>
              <a:rPr lang="pt-PT" i="1" dirty="0" smtClean="0">
                <a:latin typeface="+mn-lt"/>
              </a:rPr>
              <a:t>Objetivo Emprego</a:t>
            </a:r>
            <a:r>
              <a:rPr lang="pt-PT" dirty="0" smtClean="0">
                <a:latin typeface="+mn-lt"/>
              </a:rPr>
              <a:t>).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Investimento em competências, educação e aprendizagem ao longo da vida </a:t>
            </a:r>
            <a:br>
              <a:rPr lang="pt-PT" dirty="0" smtClean="0">
                <a:latin typeface="+mn-lt"/>
              </a:rPr>
            </a:br>
            <a:r>
              <a:rPr lang="pt-PT" dirty="0" smtClean="0">
                <a:latin typeface="+mn-lt"/>
              </a:rPr>
              <a:t>(</a:t>
            </a:r>
            <a:r>
              <a:rPr lang="pt-PT" i="1" dirty="0" smtClean="0">
                <a:latin typeface="+mn-lt"/>
              </a:rPr>
              <a:t>Objetivo Educação</a:t>
            </a:r>
            <a:r>
              <a:rPr lang="pt-PT" dirty="0" smtClean="0">
                <a:latin typeface="+mn-lt"/>
              </a:rPr>
              <a:t>).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Promover a inclusão social e combater a pobreza (</a:t>
            </a:r>
            <a:r>
              <a:rPr lang="pt-PT" i="1" dirty="0" smtClean="0">
                <a:latin typeface="+mn-lt"/>
              </a:rPr>
              <a:t>Objetivo Pobreza</a:t>
            </a:r>
            <a:r>
              <a:rPr lang="pt-PT" dirty="0" smtClean="0">
                <a:latin typeface="+mn-lt"/>
              </a:rPr>
              <a:t>).</a:t>
            </a:r>
            <a:endParaRPr lang="pt-PT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Clr>
                <a:srgbClr val="A88000"/>
              </a:buClr>
              <a:defRPr/>
            </a:pPr>
            <a:endParaRPr lang="pt-PT" sz="900" dirty="0">
              <a:latin typeface="+mn-lt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971600" y="184482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Objetivos Associados ao ciclo de programação 2014-2020 com interesse para a Inovação e o Emprego</a:t>
            </a:r>
            <a:endParaRPr lang="pt-PT" b="1" cap="small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2. PERSPETIVAS PARA OS FUNDOS ESTRUTURAIS NO CONTEXTO DA ESTRATÉGIA EUROPA 2020</a:t>
            </a:r>
            <a:endParaRPr lang="pt-PT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11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3528" y="2924944"/>
            <a:ext cx="8501063" cy="29238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t-PT" b="1" dirty="0">
              <a:latin typeface="+mn-lt"/>
            </a:endParaRP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O acesso ao emprego para </a:t>
            </a:r>
            <a:r>
              <a:rPr lang="pt-PT" dirty="0" smtClean="0">
                <a:latin typeface="+mn-lt"/>
              </a:rPr>
              <a:t>os candidatos </a:t>
            </a:r>
            <a:r>
              <a:rPr lang="pt-PT" dirty="0" smtClean="0">
                <a:latin typeface="+mn-lt"/>
              </a:rPr>
              <a:t>a emprego e os </a:t>
            </a:r>
            <a:r>
              <a:rPr lang="pt-PT" dirty="0" smtClean="0">
                <a:latin typeface="+mn-lt"/>
              </a:rPr>
              <a:t>inativos, incluindo </a:t>
            </a:r>
            <a:r>
              <a:rPr lang="pt-PT" dirty="0" smtClean="0">
                <a:latin typeface="+mn-lt"/>
              </a:rPr>
              <a:t>iniciativas locais de emprego </a:t>
            </a:r>
            <a:r>
              <a:rPr lang="pt-PT" dirty="0" smtClean="0">
                <a:latin typeface="+mn-lt"/>
              </a:rPr>
              <a:t>e apoio </a:t>
            </a:r>
            <a:r>
              <a:rPr lang="pt-PT" dirty="0" smtClean="0">
                <a:latin typeface="+mn-lt"/>
              </a:rPr>
              <a:t>à mobilidade dos </a:t>
            </a:r>
            <a:r>
              <a:rPr lang="pt-PT" dirty="0" smtClean="0">
                <a:latin typeface="+mn-lt"/>
              </a:rPr>
              <a:t>trabalhadores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Emprego por conta </a:t>
            </a:r>
            <a:r>
              <a:rPr lang="pt-PT" dirty="0" smtClean="0">
                <a:latin typeface="+mn-lt"/>
              </a:rPr>
              <a:t>própria, empreendedorismo </a:t>
            </a:r>
            <a:r>
              <a:rPr lang="pt-PT" dirty="0" smtClean="0">
                <a:latin typeface="+mn-lt"/>
              </a:rPr>
              <a:t>e criação </a:t>
            </a:r>
            <a:r>
              <a:rPr lang="pt-PT" dirty="0" smtClean="0">
                <a:latin typeface="+mn-lt"/>
              </a:rPr>
              <a:t>de empresas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Modernização e reforço das instituições do mercado de trabalho, incluindo ações destinadas a reforçar a mobilidade laboral </a:t>
            </a:r>
            <a:r>
              <a:rPr lang="pt-PT" dirty="0" smtClean="0">
                <a:latin typeface="+mn-lt"/>
              </a:rPr>
              <a:t>transfronteiras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Envelhecimento ativo e </a:t>
            </a:r>
            <a:r>
              <a:rPr lang="pt-PT" dirty="0" smtClean="0">
                <a:latin typeface="+mn-lt"/>
              </a:rPr>
              <a:t>saudável</a:t>
            </a:r>
          </a:p>
          <a:p>
            <a:pPr marL="365125" indent="-365125" algn="just" fontAlgn="auto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Adaptação dos trabalhadores, das empresas e dos empresários à </a:t>
            </a:r>
            <a:r>
              <a:rPr lang="pt-PT" dirty="0" smtClean="0">
                <a:latin typeface="+mn-lt"/>
              </a:rPr>
              <a:t>mudança.</a:t>
            </a:r>
            <a:endParaRPr lang="pt-PT" dirty="0" smtClean="0">
              <a:latin typeface="+mn-lt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27584" y="1628800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800" b="1" cap="small" dirty="0" smtClean="0">
              <a:latin typeface="+mn-lt"/>
            </a:endParaRPr>
          </a:p>
          <a:p>
            <a:pPr algn="ctr"/>
            <a:r>
              <a:rPr lang="pt-PT" sz="20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Objetivos Associados ao ciclo de programação 2014-2020 com interesse para a Inovação e o Emprego</a:t>
            </a:r>
          </a:p>
          <a:p>
            <a:pPr algn="ctr"/>
            <a:endParaRPr lang="pt-PT" sz="2000" b="1" cap="small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pt-PT" sz="2000" cap="small" dirty="0" smtClean="0">
                <a:latin typeface="+mn-lt"/>
              </a:rPr>
              <a:t>[Objetivo Emprego – condições </a:t>
            </a:r>
            <a:r>
              <a:rPr lang="pt-PT" sz="2000" i="1" cap="small" dirty="0" err="1" smtClean="0">
                <a:latin typeface="+mn-lt"/>
              </a:rPr>
              <a:t>ex-ante</a:t>
            </a:r>
            <a:r>
              <a:rPr lang="pt-PT" sz="2000" cap="small" dirty="0" smtClean="0">
                <a:latin typeface="+mn-lt"/>
              </a:rPr>
              <a:t>]</a:t>
            </a:r>
            <a:endParaRPr lang="pt-PT" sz="2000" cap="small" dirty="0">
              <a:latin typeface="+mn-lt"/>
            </a:endParaRPr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12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2. PERSPETIVAS PARA OS FUNDOS ESTRUTURAIS NO CONTEXTO DA ESTRATÉGIA EUROPA 2020</a:t>
            </a:r>
            <a:endParaRPr lang="pt-PT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2996952"/>
            <a:ext cx="8640960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638" indent="-274638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Os serviços de emprego estão habilitados a realizar e desenvolvem as </a:t>
            </a:r>
            <a:r>
              <a:rPr lang="pt-PT" dirty="0" smtClean="0">
                <a:latin typeface="+mn-lt"/>
              </a:rPr>
              <a:t>atividades seguintes</a:t>
            </a:r>
            <a:r>
              <a:rPr lang="pt-PT" dirty="0" smtClean="0">
                <a:latin typeface="+mn-lt"/>
              </a:rPr>
              <a:t>:</a:t>
            </a:r>
          </a:p>
          <a:p>
            <a:pPr marL="365125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serviços </a:t>
            </a:r>
            <a:r>
              <a:rPr lang="pt-PT" dirty="0" smtClean="0">
                <a:latin typeface="+mn-lt"/>
              </a:rPr>
              <a:t>personalizados e aplicação de medidas precoces ativas e preventivas </a:t>
            </a:r>
            <a:r>
              <a:rPr lang="pt-PT" dirty="0" smtClean="0">
                <a:latin typeface="+mn-lt"/>
              </a:rPr>
              <a:t>no domínio </a:t>
            </a:r>
            <a:r>
              <a:rPr lang="pt-PT" dirty="0" smtClean="0">
                <a:latin typeface="+mn-lt"/>
              </a:rPr>
              <a:t>do mercado de trabalho, que estão abertas a todos os que </a:t>
            </a:r>
            <a:r>
              <a:rPr lang="pt-PT" dirty="0" smtClean="0">
                <a:latin typeface="+mn-lt"/>
              </a:rPr>
              <a:t>procuram emprego</a:t>
            </a:r>
            <a:r>
              <a:rPr lang="pt-PT" dirty="0" smtClean="0">
                <a:latin typeface="+mn-lt"/>
              </a:rPr>
              <a:t>;</a:t>
            </a:r>
          </a:p>
          <a:p>
            <a:pPr marL="365125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antecipar </a:t>
            </a:r>
            <a:r>
              <a:rPr lang="pt-PT" dirty="0" smtClean="0">
                <a:latin typeface="+mn-lt"/>
              </a:rPr>
              <a:t>e aconselhar sobre as oportunidades de emprego criadas no longo </a:t>
            </a:r>
            <a:r>
              <a:rPr lang="pt-PT" dirty="0" smtClean="0">
                <a:latin typeface="+mn-lt"/>
              </a:rPr>
              <a:t>prazo graças </a:t>
            </a:r>
            <a:r>
              <a:rPr lang="pt-PT" dirty="0" smtClean="0">
                <a:latin typeface="+mn-lt"/>
              </a:rPr>
              <a:t>às mudanças estruturais do mercado de trabalho, tais como a </a:t>
            </a:r>
            <a:r>
              <a:rPr lang="pt-PT" dirty="0" smtClean="0">
                <a:latin typeface="+mn-lt"/>
              </a:rPr>
              <a:t>transição para </a:t>
            </a:r>
            <a:r>
              <a:rPr lang="pt-PT" dirty="0" smtClean="0">
                <a:latin typeface="+mn-lt"/>
              </a:rPr>
              <a:t>uma economia de baixo carbono;</a:t>
            </a:r>
          </a:p>
          <a:p>
            <a:pPr marL="365125" indent="-1825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10000"/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prestar </a:t>
            </a:r>
            <a:r>
              <a:rPr lang="pt-PT" dirty="0" smtClean="0">
                <a:latin typeface="+mn-lt"/>
              </a:rPr>
              <a:t>informação transparente e sistemática sobre a criação de novos </a:t>
            </a:r>
            <a:r>
              <a:rPr lang="pt-PT" dirty="0" smtClean="0">
                <a:latin typeface="+mn-lt"/>
              </a:rPr>
              <a:t>empregos.</a:t>
            </a:r>
          </a:p>
          <a:p>
            <a:pPr marL="274638" indent="-274638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Os serviços de emprego criaram redes com os empregadores e institutos de educação.</a:t>
            </a:r>
            <a:endParaRPr lang="pt-PT" dirty="0">
              <a:latin typeface="+mn-lt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13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2. PERSPETIVAS PARA OS FUNDOS ESTRUTURAIS NO CONTEXTO DA ESTRATÉGIA EUROPA 2020</a:t>
            </a:r>
            <a:endParaRPr lang="pt-PT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1484784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800" b="1" cap="small" dirty="0" smtClean="0">
              <a:latin typeface="+mn-lt"/>
            </a:endParaRPr>
          </a:p>
          <a:p>
            <a:pPr algn="ctr"/>
            <a:r>
              <a:rPr lang="pt-PT" sz="20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Objetivos Associados ao ciclo de programação 2014-2020 com interesse para a Inovação e o Emprego</a:t>
            </a:r>
          </a:p>
          <a:p>
            <a:pPr algn="ctr"/>
            <a:endParaRPr lang="pt-PT" sz="2000" b="1" cap="small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pt-PT" sz="2000" cap="small" dirty="0" smtClean="0">
                <a:latin typeface="+mn-lt"/>
              </a:rPr>
              <a:t>[Objetivo Emprego – Critérios de Cumprimento]</a:t>
            </a:r>
            <a:endParaRPr lang="pt-PT" sz="2000" cap="smal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aixaDeTexto 6"/>
          <p:cNvSpPr txBox="1">
            <a:spLocks noChangeArrowheads="1"/>
          </p:cNvSpPr>
          <p:nvPr/>
        </p:nvSpPr>
        <p:spPr bwMode="auto">
          <a:xfrm>
            <a:off x="0" y="6453336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2852936"/>
            <a:ext cx="864096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indent="-182563" algn="just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sz="2000" dirty="0" smtClean="0">
                <a:latin typeface="+mn-lt"/>
              </a:rPr>
              <a:t>Melhorar </a:t>
            </a:r>
            <a:r>
              <a:rPr lang="pt-PT" sz="2000" dirty="0" smtClean="0">
                <a:latin typeface="+mn-lt"/>
              </a:rPr>
              <a:t>as O</a:t>
            </a:r>
            <a:r>
              <a:rPr lang="pt-PT" sz="2000" dirty="0" smtClean="0">
                <a:latin typeface="+mn-lt"/>
              </a:rPr>
              <a:t>portunidades </a:t>
            </a:r>
            <a:r>
              <a:rPr lang="pt-PT" sz="2000" dirty="0" smtClean="0">
                <a:latin typeface="+mn-lt"/>
              </a:rPr>
              <a:t>de </a:t>
            </a:r>
            <a:r>
              <a:rPr lang="pt-PT" sz="2000" dirty="0" smtClean="0">
                <a:latin typeface="+mn-lt"/>
              </a:rPr>
              <a:t>Emprego</a:t>
            </a:r>
          </a:p>
          <a:p>
            <a:pPr marL="365125" indent="-182563" algn="just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sz="2000" dirty="0" smtClean="0">
                <a:latin typeface="+mn-lt"/>
              </a:rPr>
              <a:t>P</a:t>
            </a:r>
            <a:r>
              <a:rPr lang="pt-PT" sz="2000" dirty="0" smtClean="0">
                <a:latin typeface="+mn-lt"/>
              </a:rPr>
              <a:t>romover </a:t>
            </a:r>
            <a:r>
              <a:rPr lang="pt-PT" sz="2000" dirty="0" smtClean="0">
                <a:latin typeface="+mn-lt"/>
              </a:rPr>
              <a:t>a </a:t>
            </a:r>
            <a:r>
              <a:rPr lang="pt-PT" sz="2000" dirty="0" smtClean="0">
                <a:latin typeface="+mn-lt"/>
              </a:rPr>
              <a:t>Educação </a:t>
            </a:r>
            <a:r>
              <a:rPr lang="pt-PT" sz="2000" dirty="0" smtClean="0">
                <a:latin typeface="+mn-lt"/>
              </a:rPr>
              <a:t>e a </a:t>
            </a:r>
            <a:r>
              <a:rPr lang="pt-PT" sz="2000" dirty="0" smtClean="0">
                <a:latin typeface="+mn-lt"/>
              </a:rPr>
              <a:t>Aprendizagem </a:t>
            </a:r>
            <a:r>
              <a:rPr lang="pt-PT" sz="2000" dirty="0" smtClean="0">
                <a:latin typeface="+mn-lt"/>
              </a:rPr>
              <a:t>ao </a:t>
            </a:r>
            <a:r>
              <a:rPr lang="pt-PT" sz="2000" dirty="0" smtClean="0">
                <a:latin typeface="+mn-lt"/>
              </a:rPr>
              <a:t>Longo </a:t>
            </a:r>
            <a:r>
              <a:rPr lang="pt-PT" sz="2000" dirty="0" smtClean="0">
                <a:latin typeface="+mn-lt"/>
              </a:rPr>
              <a:t>da </a:t>
            </a:r>
            <a:r>
              <a:rPr lang="pt-PT" sz="2000" dirty="0" smtClean="0">
                <a:latin typeface="+mn-lt"/>
              </a:rPr>
              <a:t>Vida</a:t>
            </a:r>
          </a:p>
          <a:p>
            <a:pPr marL="365125" indent="-182563" algn="just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sz="2000" dirty="0" smtClean="0">
                <a:latin typeface="+mn-lt"/>
              </a:rPr>
              <a:t>R</a:t>
            </a:r>
            <a:r>
              <a:rPr lang="pt-PT" sz="2000" dirty="0" smtClean="0">
                <a:latin typeface="+mn-lt"/>
              </a:rPr>
              <a:t>eforçar </a:t>
            </a:r>
            <a:r>
              <a:rPr lang="pt-PT" sz="2000" dirty="0" smtClean="0">
                <a:latin typeface="+mn-lt"/>
              </a:rPr>
              <a:t>a </a:t>
            </a:r>
            <a:r>
              <a:rPr lang="pt-PT" sz="2000" dirty="0" smtClean="0">
                <a:latin typeface="+mn-lt"/>
              </a:rPr>
              <a:t>Inclusão Social</a:t>
            </a:r>
          </a:p>
          <a:p>
            <a:pPr marL="365125" indent="-182563" algn="just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sz="2000" dirty="0" smtClean="0">
                <a:latin typeface="+mn-lt"/>
              </a:rPr>
              <a:t>C</a:t>
            </a:r>
            <a:r>
              <a:rPr lang="pt-PT" sz="2000" dirty="0" smtClean="0">
                <a:latin typeface="+mn-lt"/>
              </a:rPr>
              <a:t>ontribuir </a:t>
            </a:r>
            <a:r>
              <a:rPr lang="pt-PT" sz="2000" dirty="0" smtClean="0">
                <a:latin typeface="+mn-lt"/>
              </a:rPr>
              <a:t>para </a:t>
            </a:r>
            <a:r>
              <a:rPr lang="pt-PT" sz="2000" dirty="0" smtClean="0">
                <a:latin typeface="+mn-lt"/>
              </a:rPr>
              <a:t>Combater </a:t>
            </a:r>
            <a:r>
              <a:rPr lang="pt-PT" sz="2000" dirty="0" smtClean="0">
                <a:latin typeface="+mn-lt"/>
              </a:rPr>
              <a:t>a </a:t>
            </a:r>
            <a:r>
              <a:rPr lang="pt-PT" sz="2000" dirty="0" smtClean="0">
                <a:latin typeface="+mn-lt"/>
              </a:rPr>
              <a:t>Pobreza </a:t>
            </a:r>
            <a:endParaRPr lang="pt-PT" sz="2000" dirty="0" smtClean="0">
              <a:latin typeface="+mn-lt"/>
            </a:endParaRPr>
          </a:p>
          <a:p>
            <a:pPr marL="365125" indent="-182563" algn="just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sz="2000" dirty="0" smtClean="0">
                <a:latin typeface="+mn-lt"/>
              </a:rPr>
              <a:t>Desenvolver </a:t>
            </a:r>
            <a:r>
              <a:rPr lang="pt-PT" sz="2000" dirty="0" smtClean="0">
                <a:latin typeface="+mn-lt"/>
              </a:rPr>
              <a:t>a capacidade institucional da </a:t>
            </a:r>
            <a:r>
              <a:rPr lang="pt-PT" sz="2000" dirty="0" smtClean="0">
                <a:latin typeface="+mn-lt"/>
              </a:rPr>
              <a:t>Administração Pública</a:t>
            </a:r>
            <a:r>
              <a:rPr lang="pt-PT" sz="2000" dirty="0" smtClean="0">
                <a:latin typeface="+mn-lt"/>
              </a:rPr>
              <a:t>. </a:t>
            </a:r>
            <a:endParaRPr lang="pt-PT" sz="2000" dirty="0">
              <a:latin typeface="+mn-lt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27584" y="206084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Objetivos FSE para o período 2014 a 2020</a:t>
            </a:r>
            <a:endParaRPr lang="pt-PT" sz="2000" i="1" cap="small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14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2. PERSPETIVAS PARA OS FUNDOS ESTRUTURAIS NO CONTEXTO DA ESTRATÉGIA EUROPA 2020</a:t>
            </a:r>
            <a:endParaRPr lang="pt-PT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2564904"/>
            <a:ext cx="864096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indent="-1825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Atribuição de um </a:t>
            </a:r>
            <a:r>
              <a:rPr lang="pt-PT" dirty="0" smtClean="0">
                <a:latin typeface="+mn-lt"/>
              </a:rPr>
              <a:t>capital mínimo do </a:t>
            </a:r>
            <a:r>
              <a:rPr lang="pt-PT" dirty="0" smtClean="0">
                <a:latin typeface="+mn-lt"/>
              </a:rPr>
              <a:t>Orçamento</a:t>
            </a:r>
            <a:r>
              <a:rPr lang="pt-PT" b="1" dirty="0" smtClean="0">
                <a:latin typeface="+mn-lt"/>
              </a:rPr>
              <a:t> </a:t>
            </a:r>
            <a:r>
              <a:rPr lang="pt-PT" dirty="0" smtClean="0">
                <a:latin typeface="+mn-lt"/>
              </a:rPr>
              <a:t>a cada categoria de regiões que será superior ao valor anterior </a:t>
            </a:r>
            <a:r>
              <a:rPr lang="pt-PT" dirty="0" smtClean="0">
                <a:latin typeface="+mn-lt"/>
              </a:rPr>
              <a:t>(40</a:t>
            </a:r>
            <a:r>
              <a:rPr lang="pt-PT" dirty="0" smtClean="0">
                <a:latin typeface="+mn-lt"/>
              </a:rPr>
              <a:t> % para as regiões em </a:t>
            </a:r>
            <a:r>
              <a:rPr lang="pt-PT" dirty="0" smtClean="0">
                <a:latin typeface="+mn-lt"/>
              </a:rPr>
              <a:t>transição).</a:t>
            </a:r>
          </a:p>
          <a:p>
            <a:pPr marL="365125" indent="-1825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Opção de concentrar o FSE num número limitado de </a:t>
            </a:r>
            <a:r>
              <a:rPr lang="pt-PT" dirty="0" smtClean="0">
                <a:latin typeface="+mn-lt"/>
              </a:rPr>
              <a:t>objetivos </a:t>
            </a:r>
            <a:r>
              <a:rPr lang="pt-PT" dirty="0" smtClean="0">
                <a:latin typeface="+mn-lt"/>
              </a:rPr>
              <a:t>e prioridades de </a:t>
            </a:r>
            <a:r>
              <a:rPr lang="pt-PT" dirty="0" smtClean="0">
                <a:latin typeface="+mn-lt"/>
              </a:rPr>
              <a:t>investimento, </a:t>
            </a:r>
            <a:r>
              <a:rPr lang="pt-PT" dirty="0" smtClean="0">
                <a:latin typeface="+mn-lt"/>
              </a:rPr>
              <a:t>em conformidade com a </a:t>
            </a:r>
            <a:r>
              <a:rPr lang="pt-PT" dirty="0" smtClean="0">
                <a:latin typeface="+mn-lt"/>
              </a:rPr>
              <a:t>Estratégia </a:t>
            </a:r>
            <a:r>
              <a:rPr lang="pt-PT" dirty="0" smtClean="0">
                <a:latin typeface="+mn-lt"/>
              </a:rPr>
              <a:t>Europa </a:t>
            </a:r>
            <a:r>
              <a:rPr lang="pt-PT" dirty="0" smtClean="0">
                <a:latin typeface="+mn-lt"/>
              </a:rPr>
              <a:t>2020 e com </a:t>
            </a:r>
            <a:r>
              <a:rPr lang="pt-PT" dirty="0" smtClean="0">
                <a:latin typeface="+mn-lt"/>
              </a:rPr>
              <a:t>vista a aumentar o seu impacto e alcançar </a:t>
            </a:r>
            <a:r>
              <a:rPr lang="pt-PT" dirty="0" smtClean="0">
                <a:latin typeface="+mn-lt"/>
              </a:rPr>
              <a:t>massa crítica.</a:t>
            </a:r>
          </a:p>
          <a:p>
            <a:pPr marL="365125" indent="-1825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Atribuição de um capital </a:t>
            </a:r>
            <a:r>
              <a:rPr lang="pt-PT" dirty="0" smtClean="0">
                <a:latin typeface="+mn-lt"/>
              </a:rPr>
              <a:t>mínimo de 20 % do FSE </a:t>
            </a:r>
            <a:r>
              <a:rPr lang="pt-PT" dirty="0" smtClean="0">
                <a:latin typeface="+mn-lt"/>
              </a:rPr>
              <a:t>a ações </a:t>
            </a:r>
            <a:r>
              <a:rPr lang="pt-PT" dirty="0" smtClean="0">
                <a:latin typeface="+mn-lt"/>
              </a:rPr>
              <a:t>de </a:t>
            </a:r>
            <a:r>
              <a:rPr lang="pt-PT" b="1" dirty="0" smtClean="0">
                <a:latin typeface="+mn-lt"/>
              </a:rPr>
              <a:t>Inclusão social.</a:t>
            </a:r>
          </a:p>
          <a:p>
            <a:pPr marL="365125" indent="-1825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Grande </a:t>
            </a:r>
            <a:r>
              <a:rPr lang="pt-PT" dirty="0" smtClean="0">
                <a:latin typeface="+mn-lt"/>
              </a:rPr>
              <a:t>ênfase no combate ao desemprego entre os jovens, no apoio ao envelhecimento </a:t>
            </a:r>
            <a:r>
              <a:rPr lang="pt-PT" dirty="0" smtClean="0">
                <a:latin typeface="+mn-lt"/>
              </a:rPr>
              <a:t>ativo </a:t>
            </a:r>
            <a:r>
              <a:rPr lang="pt-PT" dirty="0" smtClean="0">
                <a:latin typeface="+mn-lt"/>
              </a:rPr>
              <a:t>e saudável e no apoio aos grupos mais desfavorecidos e às comunidades </a:t>
            </a:r>
            <a:r>
              <a:rPr lang="pt-PT" dirty="0" smtClean="0">
                <a:latin typeface="+mn-lt"/>
              </a:rPr>
              <a:t>marginalizadas.</a:t>
            </a:r>
          </a:p>
          <a:p>
            <a:pPr marL="365125" indent="-1825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</a:pPr>
            <a:r>
              <a:rPr lang="pt-PT" dirty="0" smtClean="0">
                <a:latin typeface="+mn-lt"/>
              </a:rPr>
              <a:t>Maior </a:t>
            </a:r>
            <a:r>
              <a:rPr lang="pt-PT" dirty="0" smtClean="0">
                <a:latin typeface="+mn-lt"/>
              </a:rPr>
              <a:t>apoio à </a:t>
            </a:r>
            <a:r>
              <a:rPr lang="pt-PT" b="1" dirty="0" smtClean="0">
                <a:latin typeface="+mn-lt"/>
              </a:rPr>
              <a:t>Inovação </a:t>
            </a:r>
            <a:r>
              <a:rPr lang="pt-PT" b="1" dirty="0" smtClean="0">
                <a:latin typeface="+mn-lt"/>
              </a:rPr>
              <a:t>social</a:t>
            </a:r>
            <a:r>
              <a:rPr lang="pt-PT" dirty="0" smtClean="0">
                <a:latin typeface="+mn-lt"/>
              </a:rPr>
              <a:t>, ou seja, ensaios e extrapolação de soluções inovadoras para dar resposta às necessidades sociais, </a:t>
            </a:r>
            <a:r>
              <a:rPr lang="pt-PT" dirty="0" err="1" smtClean="0">
                <a:latin typeface="+mn-lt"/>
              </a:rPr>
              <a:t>p.e</a:t>
            </a:r>
            <a:r>
              <a:rPr lang="pt-PT" dirty="0" smtClean="0">
                <a:latin typeface="+mn-lt"/>
              </a:rPr>
              <a:t>., </a:t>
            </a:r>
            <a:r>
              <a:rPr lang="pt-PT" dirty="0" smtClean="0">
                <a:latin typeface="+mn-lt"/>
              </a:rPr>
              <a:t>para apoiar a inclusão </a:t>
            </a:r>
            <a:r>
              <a:rPr lang="pt-PT" dirty="0" smtClean="0">
                <a:latin typeface="+mn-lt"/>
              </a:rPr>
              <a:t>social.</a:t>
            </a:r>
            <a:endParaRPr lang="pt-PT" dirty="0" smtClean="0">
              <a:latin typeface="+mn-lt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99592" y="148478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Objetivos FSE para o período 2014 a 2020</a:t>
            </a:r>
          </a:p>
          <a:p>
            <a:pPr algn="ctr"/>
            <a:endParaRPr lang="pt-PT" b="1" i="1" cap="small" dirty="0" smtClean="0">
              <a:latin typeface="+mn-lt"/>
            </a:endParaRPr>
          </a:p>
          <a:p>
            <a:pPr algn="ctr"/>
            <a:r>
              <a:rPr lang="pt-PT" cap="small" dirty="0" smtClean="0">
                <a:latin typeface="+mn-lt"/>
              </a:rPr>
              <a:t>[Linhas de reforço do papel do FSE]</a:t>
            </a:r>
            <a:endParaRPr lang="pt-PT" cap="small" dirty="0">
              <a:latin typeface="+mn-lt"/>
            </a:endParaRPr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15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2. PERSPETIVAS DOS FUNDOS ESTRUTURAIS NO CONTEXTO DA ESTRATÉGIA EUROPA 2020</a:t>
            </a:r>
            <a:endParaRPr lang="pt-PT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2132856"/>
            <a:ext cx="8501063" cy="39395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pt-PT" dirty="0">
                <a:latin typeface="+mn-lt"/>
              </a:rPr>
              <a:t>A </a:t>
            </a:r>
            <a:r>
              <a:rPr lang="pt-PT" dirty="0" smtClean="0">
                <a:latin typeface="+mn-lt"/>
              </a:rPr>
              <a:t>Matriz </a:t>
            </a:r>
            <a:r>
              <a:rPr lang="pt-PT" dirty="0">
                <a:latin typeface="+mn-lt"/>
              </a:rPr>
              <a:t>da </a:t>
            </a:r>
            <a:r>
              <a:rPr lang="pt-PT" dirty="0" smtClean="0">
                <a:latin typeface="+mn-lt"/>
              </a:rPr>
              <a:t>Qualificação </a:t>
            </a:r>
            <a:r>
              <a:rPr lang="pt-PT" dirty="0">
                <a:latin typeface="+mn-lt"/>
              </a:rPr>
              <a:t>dos </a:t>
            </a:r>
            <a:r>
              <a:rPr lang="pt-PT" dirty="0" smtClean="0">
                <a:latin typeface="+mn-lt"/>
              </a:rPr>
              <a:t>Recursos </a:t>
            </a:r>
            <a:r>
              <a:rPr lang="pt-PT" dirty="0">
                <a:latin typeface="+mn-lt"/>
              </a:rPr>
              <a:t>H</a:t>
            </a:r>
            <a:r>
              <a:rPr lang="pt-PT" dirty="0" smtClean="0">
                <a:latin typeface="+mn-lt"/>
              </a:rPr>
              <a:t>umanos </a:t>
            </a:r>
            <a:r>
              <a:rPr lang="pt-PT" dirty="0">
                <a:latin typeface="+mn-lt"/>
              </a:rPr>
              <a:t>no Algarve, no horizonte </a:t>
            </a:r>
            <a:r>
              <a:rPr lang="pt-PT" dirty="0" smtClean="0">
                <a:latin typeface="+mn-lt"/>
              </a:rPr>
              <a:t>2014-2020, </a:t>
            </a:r>
            <a:r>
              <a:rPr lang="pt-PT" dirty="0">
                <a:latin typeface="+mn-lt"/>
              </a:rPr>
              <a:t>deve caminhar em paralelo com intervenções consistentes nos seguintes domínios:</a:t>
            </a:r>
          </a:p>
          <a:p>
            <a:pPr marL="533400" indent="-350838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  <a:defRPr/>
            </a:pPr>
            <a:r>
              <a:rPr lang="pt-PT" dirty="0">
                <a:latin typeface="+mn-lt"/>
              </a:rPr>
              <a:t>Inovação e desenvolvimento tecnológico (segundo uma lógica de consolidação de competências regionais); e </a:t>
            </a:r>
          </a:p>
          <a:p>
            <a:pPr marL="533400" indent="-350838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pitchFamily="2" charset="2"/>
              <a:buChar char="ü"/>
              <a:defRPr/>
            </a:pPr>
            <a:r>
              <a:rPr lang="pt-PT" dirty="0">
                <a:latin typeface="+mn-lt"/>
              </a:rPr>
              <a:t>Iniciativa empresarial/empreendedorismo, domínio crucial para a renovação do tecido </a:t>
            </a:r>
            <a:r>
              <a:rPr lang="pt-PT" dirty="0" smtClean="0">
                <a:latin typeface="+mn-lt"/>
              </a:rPr>
              <a:t>socioeconómico </a:t>
            </a:r>
            <a:r>
              <a:rPr lang="pt-PT" dirty="0">
                <a:latin typeface="+mn-lt"/>
              </a:rPr>
              <a:t>regional e para a validação/integração de competências escolares e profissionais.</a:t>
            </a:r>
          </a:p>
          <a:p>
            <a:pPr marL="533400" indent="-3508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latin typeface="+mn-lt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</p:txBody>
      </p:sp>
      <p:sp>
        <p:nvSpPr>
          <p:cNvPr id="27653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0" y="133147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3. CAMINHOS PARA </a:t>
            </a:r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O ALGARVE NO </a:t>
            </a:r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CONTEXTO DOS DESAFIOS EUROPEUS</a:t>
            </a:r>
            <a:endParaRPr lang="pt-PT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16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916832"/>
            <a:ext cx="8286750" cy="43704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buClr>
                <a:srgbClr val="A88000"/>
              </a:buClr>
              <a:defRPr/>
            </a:pPr>
            <a:r>
              <a:rPr lang="pt-PT" sz="20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Orientações Relevantes para a (</a:t>
            </a:r>
            <a:r>
              <a:rPr lang="pt-PT" sz="2000" b="1" cap="small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</a:t>
            </a:r>
            <a:r>
              <a:rPr lang="pt-PT" sz="20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)qualificação dos Recursos Humanos e para a Promoção do Emprego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>
                <a:srgbClr val="A88000"/>
              </a:buClr>
              <a:defRPr/>
            </a:pPr>
            <a:endParaRPr lang="pt-PT" sz="900" b="1" dirty="0">
              <a:latin typeface="+mn-lt"/>
            </a:endParaRPr>
          </a:p>
          <a:p>
            <a:pPr marL="274638" indent="-274638" algn="just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pt-PT" dirty="0">
                <a:latin typeface="+mn-lt"/>
              </a:rPr>
              <a:t>Modernização das actividades tradicionais e fomento das </a:t>
            </a:r>
            <a:r>
              <a:rPr lang="pt-PT" dirty="0" smtClean="0">
                <a:latin typeface="+mn-lt"/>
              </a:rPr>
              <a:t>atividades emergentes</a:t>
            </a:r>
          </a:p>
          <a:p>
            <a:pPr marL="274638" indent="-274638" algn="just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Sustentabilidade </a:t>
            </a:r>
            <a:r>
              <a:rPr lang="pt-PT" dirty="0">
                <a:latin typeface="+mn-lt"/>
              </a:rPr>
              <a:t>das iniciativas empresariais orientando recursos de financiamento para o empreendedorismo de base regional centrado em </a:t>
            </a:r>
            <a:r>
              <a:rPr lang="pt-PT" dirty="0" smtClean="0">
                <a:latin typeface="+mn-lt"/>
              </a:rPr>
              <a:t>competências</a:t>
            </a:r>
          </a:p>
          <a:p>
            <a:pPr marL="274638" indent="-274638" algn="just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Organização em fileira das </a:t>
            </a:r>
            <a:r>
              <a:rPr lang="pt-PT" dirty="0" smtClean="0">
                <a:latin typeface="+mn-lt"/>
              </a:rPr>
              <a:t>atividades </a:t>
            </a:r>
            <a:r>
              <a:rPr lang="pt-PT" dirty="0" smtClean="0">
                <a:latin typeface="+mn-lt"/>
              </a:rPr>
              <a:t>compreendidas nas intervenções de qualificação urbana e </a:t>
            </a:r>
            <a:r>
              <a:rPr lang="pt-PT" dirty="0" smtClean="0">
                <a:latin typeface="+mn-lt"/>
              </a:rPr>
              <a:t>ambiental</a:t>
            </a:r>
          </a:p>
          <a:p>
            <a:pPr marL="274638" indent="-274638" algn="just" fontAlgn="auto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Dinamização das economias rurais do Barrocal e da Serra Algarvia numa </a:t>
            </a:r>
            <a:r>
              <a:rPr lang="pt-PT" dirty="0" smtClean="0">
                <a:latin typeface="+mn-lt"/>
              </a:rPr>
              <a:t>perspetiva </a:t>
            </a:r>
            <a:r>
              <a:rPr lang="pt-PT" dirty="0" smtClean="0">
                <a:latin typeface="+mn-lt"/>
              </a:rPr>
              <a:t>de relançamento das formas de ocupação dos </a:t>
            </a:r>
            <a:r>
              <a:rPr lang="pt-PT" dirty="0" smtClean="0">
                <a:latin typeface="+mn-lt"/>
              </a:rPr>
              <a:t>territórios.</a:t>
            </a:r>
          </a:p>
        </p:txBody>
      </p:sp>
      <p:sp>
        <p:nvSpPr>
          <p:cNvPr id="28677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0" y="133147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3. CAMINHOS PARA </a:t>
            </a:r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O ALGARVE NO </a:t>
            </a:r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CONTEXTO DOS DESAFIOS EUROPEUS</a:t>
            </a:r>
            <a:endParaRPr lang="pt-PT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17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785938"/>
            <a:ext cx="8391277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A88000"/>
              </a:buClr>
              <a:defRPr/>
            </a:pPr>
            <a:endParaRPr lang="pt-PT" b="1" dirty="0">
              <a:latin typeface="+mn-lt"/>
            </a:endParaRPr>
          </a:p>
          <a:p>
            <a:pPr marL="274638" indent="-274638" algn="ctr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A88000"/>
              </a:buClr>
              <a:defRPr/>
            </a:pPr>
            <a:r>
              <a:rPr lang="pt-PT" sz="20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Pacto Regional para a Qualificação,  o Emprego e a Coesão Socia</a:t>
            </a:r>
            <a:r>
              <a:rPr lang="pt-PT" sz="2000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</a:t>
            </a:r>
          </a:p>
          <a:p>
            <a:pPr marL="274638" indent="-274638" algn="ctr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A88000"/>
              </a:buClr>
              <a:defRPr/>
            </a:pPr>
            <a:endParaRPr lang="pt-PT" dirty="0">
              <a:latin typeface="+mn-lt"/>
            </a:endParaRPr>
          </a:p>
          <a:p>
            <a:pPr marL="274638" indent="-274638" algn="ctr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20000"/>
              <a:defRPr/>
            </a:pPr>
            <a:r>
              <a:rPr lang="pt-PT" sz="2000" dirty="0" smtClean="0">
                <a:latin typeface="+mn-lt"/>
              </a:rPr>
              <a:t>[A </a:t>
            </a:r>
            <a:r>
              <a:rPr lang="pt-PT" sz="2000" dirty="0">
                <a:latin typeface="+mn-lt"/>
              </a:rPr>
              <a:t>concepção e implementação deste Pacto deve constituir um “instrumento de contratualização entre os parceiros públicos, associativos e privados regionais para a concretização efectiva de objectivos estratégicos e medidas operacionais, visando a qualificação de recursos humanos, a promoção do emprego e a coesão social</a:t>
            </a:r>
            <a:r>
              <a:rPr lang="pt-PT" sz="2000" dirty="0" smtClean="0">
                <a:latin typeface="+mn-lt"/>
              </a:rPr>
              <a:t>”]</a:t>
            </a:r>
            <a:endParaRPr lang="pt-PT" sz="2000" i="1" dirty="0">
              <a:latin typeface="+mn-lt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pt-PT" dirty="0">
              <a:latin typeface="+mn-lt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pt-PT" dirty="0">
              <a:latin typeface="+mn-lt"/>
            </a:endParaRPr>
          </a:p>
          <a:p>
            <a:pPr marL="533400" indent="-3508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latin typeface="+mn-lt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</p:txBody>
      </p:sp>
      <p:sp>
        <p:nvSpPr>
          <p:cNvPr id="30725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Imagem 9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0" y="1475492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3. CAMINHOS PARA </a:t>
            </a:r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O ALGARVE NO </a:t>
            </a:r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CONTEXTO DOS DESAFIOS EUROPEUS</a:t>
            </a:r>
            <a:endParaRPr lang="pt-PT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18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CaixaDeTexto 4"/>
          <p:cNvSpPr txBox="1">
            <a:spLocks noChangeArrowheads="1"/>
          </p:cNvSpPr>
          <p:nvPr/>
        </p:nvSpPr>
        <p:spPr bwMode="auto">
          <a:xfrm>
            <a:off x="323528" y="2636912"/>
            <a:ext cx="8820472" cy="200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endParaRPr lang="pt-PT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800"/>
              </a:spcAft>
            </a:pP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 VISÃO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COMPREENSIVA DA PROBLEMÁTICA DO EMPREGO/DESEMPREGO NO ALGARVE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</a:pP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PERSPETIVAS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PARA OS FUNDOS ESTRUTURAIS NO CONTEXTO DA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ESTRATÉGIA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EUROPA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2020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CAMINHOS PARA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 ALGARVE NO CONTEXTO DOS DESAFIOS EUROPEUS</a:t>
            </a:r>
            <a:endParaRPr lang="pt-PT" sz="17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6388" name="CaixaDeTexto 5"/>
          <p:cNvSpPr txBox="1">
            <a:spLocks noChangeArrowheads="1"/>
          </p:cNvSpPr>
          <p:nvPr/>
        </p:nvSpPr>
        <p:spPr bwMode="auto">
          <a:xfrm>
            <a:off x="2195736" y="16288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ROTEIRO</a:t>
            </a:r>
          </a:p>
        </p:txBody>
      </p:sp>
      <p:sp>
        <p:nvSpPr>
          <p:cNvPr id="16389" name="CaixaDeTexto 6"/>
          <p:cNvSpPr txBox="1">
            <a:spLocks noChangeArrowheads="1"/>
          </p:cNvSpPr>
          <p:nvPr/>
        </p:nvSpPr>
        <p:spPr bwMode="auto">
          <a:xfrm>
            <a:off x="71438" y="62150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2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aixaDeTexto 6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3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ixaDeTexto 9"/>
          <p:cNvSpPr txBox="1">
            <a:spLocks noChangeArrowheads="1"/>
          </p:cNvSpPr>
          <p:nvPr/>
        </p:nvSpPr>
        <p:spPr bwMode="auto">
          <a:xfrm>
            <a:off x="251520" y="1412776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dirty="0" smtClean="0">
                <a:latin typeface="Calibri" pitchFamily="34" charset="0"/>
              </a:rPr>
              <a:t>Síntese </a:t>
            </a:r>
            <a:r>
              <a:rPr lang="pt-PT" b="1" dirty="0">
                <a:latin typeface="Calibri" pitchFamily="34" charset="0"/>
              </a:rPr>
              <a:t>de evolução (</a:t>
            </a:r>
            <a:r>
              <a:rPr lang="pt-PT" b="1" dirty="0" smtClean="0">
                <a:latin typeface="Calibri" pitchFamily="34" charset="0"/>
              </a:rPr>
              <a:t>2007-2010)</a:t>
            </a:r>
            <a:endParaRPr lang="pt-PT" b="1" dirty="0">
              <a:latin typeface="Calibri" pitchFamily="34" charset="0"/>
            </a:endParaRPr>
          </a:p>
        </p:txBody>
      </p:sp>
      <p:graphicFrame>
        <p:nvGraphicFramePr>
          <p:cNvPr id="11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7101266"/>
              </p:ext>
            </p:extLst>
          </p:nvPr>
        </p:nvGraphicFramePr>
        <p:xfrm>
          <a:off x="144016" y="1844824"/>
          <a:ext cx="8748464" cy="4084205"/>
        </p:xfrm>
        <a:graphic>
          <a:graphicData uri="http://schemas.openxmlformats.org/drawingml/2006/table">
            <a:tbl>
              <a:tblPr/>
              <a:tblGrid>
                <a:gridCol w="6516216"/>
                <a:gridCol w="1305940"/>
                <a:gridCol w="926308"/>
              </a:tblGrid>
              <a:tr h="470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CAE (versão </a:t>
                      </a:r>
                      <a:r>
                        <a:rPr kumimoji="0" lang="pt-P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3.0.)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Variação Estabelecimentos</a:t>
                      </a:r>
                      <a:endParaRPr kumimoji="0" lang="pt-P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Variação Pessoal</a:t>
                      </a:r>
                      <a:endParaRPr kumimoji="0" lang="pt-P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7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- Agricultura, produção animal, caça, floresta e pesca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 - Indústrias Transformadoras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- Construção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-33,1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 - Comércio por grosso e a retalho; reparação de veículos automóveis e motociclos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- Alojamento, restauração e similares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 - Actividades de informação e de comunicação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 - Actividades Imobiliárias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 - Actividades administrativas e dos serviços de apoio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-25,4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 - Administração Pública e Defesa; Segurança Social Obrigatória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-55,7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-79,2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 - Educação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-40,0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1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484" marR="504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-18,6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987824" y="6093296"/>
            <a:ext cx="5214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400" dirty="0">
                <a:latin typeface="Calibri" pitchFamily="34" charset="0"/>
              </a:rPr>
              <a:t>Fonte: GEP/MTSS, Quadros de Pessoal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aixaDeTexto 5"/>
          <p:cNvSpPr txBox="1">
            <a:spLocks noChangeArrowheads="1"/>
          </p:cNvSpPr>
          <p:nvPr/>
        </p:nvSpPr>
        <p:spPr bwMode="auto">
          <a:xfrm>
            <a:off x="395536" y="1052736"/>
            <a:ext cx="8215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Tecido Empresarial e Empregador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aixaDeTexto 6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0" name="CaixaDeTexto 5"/>
          <p:cNvSpPr txBox="1">
            <a:spLocks noChangeArrowheads="1"/>
          </p:cNvSpPr>
          <p:nvPr/>
        </p:nvSpPr>
        <p:spPr bwMode="auto">
          <a:xfrm>
            <a:off x="323528" y="1628800"/>
            <a:ext cx="8215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Tecido Empresarial e Empregador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4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2132856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Dimensões-problema</a:t>
            </a:r>
          </a:p>
          <a:p>
            <a:pPr algn="ctr"/>
            <a:endParaRPr lang="pt-PT" b="1" dirty="0" smtClean="0"/>
          </a:p>
          <a:p>
            <a:pPr marL="182563" lvl="0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Fragmentação do tecido empresarial e reduzida base de acumulação económica (70%  das empresas têm menos de 5 trabalhadores</a:t>
            </a:r>
            <a:r>
              <a:rPr lang="pt-PT" dirty="0" smtClean="0">
                <a:latin typeface="+mn-lt"/>
              </a:rPr>
              <a:t>).</a:t>
            </a:r>
          </a:p>
          <a:p>
            <a:pPr marL="182563" lvl="0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Fraco </a:t>
            </a:r>
            <a:r>
              <a:rPr lang="pt-PT" dirty="0" smtClean="0">
                <a:latin typeface="+mn-lt"/>
              </a:rPr>
              <a:t>dinamismo da procura empresarial de serviços de apoio tecnológicos</a:t>
            </a:r>
            <a:r>
              <a:rPr lang="pt-PT" dirty="0" smtClean="0">
                <a:latin typeface="+mn-lt"/>
              </a:rPr>
              <a:t>.</a:t>
            </a:r>
          </a:p>
          <a:p>
            <a:pPr marL="182563" lvl="0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Peso </a:t>
            </a:r>
            <a:r>
              <a:rPr lang="pt-PT" dirty="0" smtClean="0">
                <a:latin typeface="+mn-lt"/>
              </a:rPr>
              <a:t>elevado do emprego informal na economia da Região, com reflexos negativos na estruturação do mercado de emprego.</a:t>
            </a:r>
            <a:endParaRPr lang="pt-PT" dirty="0" smtClean="0">
              <a:latin typeface="+mn-lt"/>
              <a:ea typeface="Times New Roman"/>
            </a:endParaRPr>
          </a:p>
          <a:p>
            <a:pPr marL="182563" lvl="0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Reduzida fixação de competências escolares de base técnica pelo tecido empresarial</a:t>
            </a:r>
            <a:r>
              <a:rPr lang="pt-PT" dirty="0" smtClean="0">
                <a:latin typeface="+mn-lt"/>
              </a:rPr>
              <a:t>.</a:t>
            </a:r>
          </a:p>
          <a:p>
            <a:pPr marL="182563" lvl="0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Tendência </a:t>
            </a:r>
            <a:r>
              <a:rPr lang="pt-PT" dirty="0" smtClean="0">
                <a:latin typeface="+mn-lt"/>
              </a:rPr>
              <a:t>de crescimento do desemprego absoluto e relativo (nos segmentos dotados de habilitação média e superior).</a:t>
            </a:r>
            <a:endParaRPr lang="pt-PT" dirty="0" smtClean="0">
              <a:latin typeface="+mn-lt"/>
              <a:ea typeface="Times New Roman"/>
            </a:endParaRPr>
          </a:p>
          <a:p>
            <a:pPr marL="182563" lvl="0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Resultados insatisfatórios das políticas </a:t>
            </a:r>
            <a:r>
              <a:rPr lang="pt-PT" dirty="0" smtClean="0">
                <a:latin typeface="+mn-lt"/>
              </a:rPr>
              <a:t>ativas </a:t>
            </a:r>
            <a:r>
              <a:rPr lang="pt-PT" dirty="0" smtClean="0">
                <a:latin typeface="+mn-lt"/>
              </a:rPr>
              <a:t>de emprego (</a:t>
            </a:r>
            <a:r>
              <a:rPr lang="pt-PT" dirty="0" err="1" smtClean="0">
                <a:latin typeface="+mn-lt"/>
              </a:rPr>
              <a:t>p.e</a:t>
            </a:r>
            <a:r>
              <a:rPr lang="pt-PT" dirty="0" smtClean="0">
                <a:latin typeface="+mn-lt"/>
              </a:rPr>
              <a:t>., educação, formação de jovens e de adultos e reconversão profissional).</a:t>
            </a:r>
            <a:endParaRPr lang="pt-PT" dirty="0" smtClean="0">
              <a:latin typeface="+mn-lt"/>
              <a:ea typeface="Times New Roman"/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aixaDeTexto 6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0" name="CaixaDeTexto 5"/>
          <p:cNvSpPr txBox="1">
            <a:spLocks noChangeArrowheads="1"/>
          </p:cNvSpPr>
          <p:nvPr/>
        </p:nvSpPr>
        <p:spPr bwMode="auto">
          <a:xfrm>
            <a:off x="323528" y="1628800"/>
            <a:ext cx="8215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Tecido Empresarial e Empregador 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5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8568952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Dimensões-problema</a:t>
            </a:r>
          </a:p>
          <a:p>
            <a:endParaRPr lang="pt-PT" dirty="0" smtClean="0"/>
          </a:p>
          <a:p>
            <a:pPr marL="182563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Reduzida sustentabilidade das iniciativas empresariais em termos de consolidação/rentabilidade económica de </a:t>
            </a:r>
            <a:r>
              <a:rPr lang="pt-PT" dirty="0" smtClean="0">
                <a:latin typeface="+mn-lt"/>
              </a:rPr>
              <a:t>projetos </a:t>
            </a:r>
            <a:r>
              <a:rPr lang="pt-PT" dirty="0" smtClean="0">
                <a:latin typeface="+mn-lt"/>
              </a:rPr>
              <a:t>e investimentos, com efeitos negativos potenciais sobre o emprego e a absorção de competências.</a:t>
            </a:r>
            <a:endParaRPr lang="pt-PT" dirty="0" smtClean="0">
              <a:latin typeface="+mn-lt"/>
            </a:endParaRPr>
          </a:p>
          <a:p>
            <a:pPr marL="182563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Índices </a:t>
            </a:r>
            <a:r>
              <a:rPr lang="pt-PT" dirty="0" smtClean="0">
                <a:latin typeface="+mn-lt"/>
              </a:rPr>
              <a:t>persistentes de desemprego de pessoal qualificado, situação predadora de competências, com reflexos na migração de recursos humanos formados na Região.</a:t>
            </a:r>
            <a:endParaRPr lang="pt-PT" dirty="0" smtClean="0">
              <a:latin typeface="+mn-lt"/>
            </a:endParaRPr>
          </a:p>
          <a:p>
            <a:pPr marL="182563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Constrangimentos à atividade e ao desenvolvimento de </a:t>
            </a:r>
            <a:r>
              <a:rPr lang="pt-PT" dirty="0" smtClean="0">
                <a:latin typeface="+mn-lt"/>
              </a:rPr>
              <a:t>projetos </a:t>
            </a:r>
            <a:r>
              <a:rPr lang="pt-PT" dirty="0" smtClean="0">
                <a:latin typeface="+mn-lt"/>
              </a:rPr>
              <a:t>inovadores e de serviços estratégicos às empresas.</a:t>
            </a:r>
            <a:endParaRPr lang="pt-PT" dirty="0" smtClean="0">
              <a:latin typeface="+mn-lt"/>
            </a:endParaRPr>
          </a:p>
          <a:p>
            <a:pPr marL="182563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Dinâmica </a:t>
            </a:r>
            <a:r>
              <a:rPr lang="pt-PT" dirty="0" smtClean="0">
                <a:latin typeface="+mn-lt"/>
              </a:rPr>
              <a:t>de “empregos de oportunidade”, pressiona saídas precoces do sistema escolar e induz redução da qualificação média da população empregada.</a:t>
            </a:r>
            <a:endParaRPr lang="pt-PT" dirty="0" smtClean="0">
              <a:latin typeface="+mn-lt"/>
            </a:endParaRPr>
          </a:p>
          <a:p>
            <a:pPr marL="182563" indent="-182563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entury Gothic" pitchFamily="34" charset="0"/>
              <a:buChar char="•"/>
            </a:pPr>
            <a:r>
              <a:rPr lang="pt-PT" dirty="0" smtClean="0">
                <a:latin typeface="+mn-lt"/>
              </a:rPr>
              <a:t>Incapacidade </a:t>
            </a:r>
            <a:r>
              <a:rPr lang="pt-PT" dirty="0" smtClean="0">
                <a:latin typeface="+mn-lt"/>
              </a:rPr>
              <a:t>de estruturar redes/plataformas de C&amp;T.</a:t>
            </a:r>
            <a:endParaRPr lang="pt-PT" dirty="0" smtClean="0">
              <a:latin typeface="+mn-lt"/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5606" name="CaixaDeTexto 9"/>
          <p:cNvSpPr txBox="1">
            <a:spLocks noChangeArrowheads="1"/>
          </p:cNvSpPr>
          <p:nvPr/>
        </p:nvSpPr>
        <p:spPr bwMode="auto">
          <a:xfrm>
            <a:off x="323528" y="2302128"/>
            <a:ext cx="846328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1325" indent="-2587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PT" dirty="0">
                <a:latin typeface="Calibri" pitchFamily="34" charset="0"/>
              </a:rPr>
              <a:t>Volume de desempregados com oscilação acentuada entre </a:t>
            </a:r>
            <a:r>
              <a:rPr lang="pt-PT" dirty="0" smtClean="0">
                <a:latin typeface="Calibri" pitchFamily="34" charset="0"/>
              </a:rPr>
              <a:t>2007 (8.213) </a:t>
            </a:r>
            <a:r>
              <a:rPr lang="pt-PT" dirty="0">
                <a:latin typeface="Calibri" pitchFamily="34" charset="0"/>
              </a:rPr>
              <a:t>e </a:t>
            </a:r>
            <a:r>
              <a:rPr lang="pt-PT" dirty="0" smtClean="0">
                <a:latin typeface="Calibri" pitchFamily="34" charset="0"/>
              </a:rPr>
              <a:t>2012 (26.474). Aumento da taxa de desemprego de 7,9% para 15,0%.</a:t>
            </a:r>
            <a:endParaRPr lang="pt-PT" dirty="0">
              <a:latin typeface="Calibri" pitchFamily="34" charset="0"/>
            </a:endParaRPr>
          </a:p>
          <a:p>
            <a:pPr marL="441325" indent="-2587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PT" dirty="0">
                <a:latin typeface="Calibri" pitchFamily="34" charset="0"/>
              </a:rPr>
              <a:t>Desempregados inscritos nos Centros de Emprego da Região, procuram predominantemente novo emprego, </a:t>
            </a:r>
            <a:r>
              <a:rPr lang="pt-PT" dirty="0" smtClean="0">
                <a:latin typeface="Calibri" pitchFamily="34" charset="0"/>
              </a:rPr>
              <a:t>mais </a:t>
            </a:r>
            <a:r>
              <a:rPr lang="pt-PT" dirty="0">
                <a:latin typeface="Calibri" pitchFamily="34" charset="0"/>
              </a:rPr>
              <a:t>de metade têm entre 35-54 </a:t>
            </a:r>
            <a:r>
              <a:rPr lang="pt-PT" dirty="0" smtClean="0">
                <a:latin typeface="Calibri" pitchFamily="34" charset="0"/>
              </a:rPr>
              <a:t>anos (</a:t>
            </a:r>
            <a:r>
              <a:rPr lang="pt-PT" dirty="0" smtClean="0">
                <a:latin typeface="Calibri" pitchFamily="34" charset="0"/>
              </a:rPr>
              <a:t>maior crescimento 2007-12) e 2/3 </a:t>
            </a:r>
            <a:r>
              <a:rPr lang="pt-PT" dirty="0">
                <a:latin typeface="Calibri" pitchFamily="34" charset="0"/>
              </a:rPr>
              <a:t>escolaridade inferior ao 12º </a:t>
            </a:r>
            <a:r>
              <a:rPr lang="pt-PT" dirty="0" smtClean="0">
                <a:latin typeface="Calibri" pitchFamily="34" charset="0"/>
              </a:rPr>
              <a:t>ano. </a:t>
            </a:r>
            <a:endParaRPr lang="pt-PT" dirty="0">
              <a:latin typeface="Calibri" pitchFamily="34" charset="0"/>
            </a:endParaRPr>
          </a:p>
          <a:p>
            <a:pPr marL="441325" indent="-2587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PT" dirty="0">
                <a:latin typeface="Calibri" pitchFamily="34" charset="0"/>
              </a:rPr>
              <a:t>Relativo crescimento do volume de inscritos </a:t>
            </a:r>
            <a:r>
              <a:rPr lang="pt-PT" dirty="0" smtClean="0">
                <a:latin typeface="Calibri" pitchFamily="34" charset="0"/>
              </a:rPr>
              <a:t>reflete menor </a:t>
            </a:r>
            <a:r>
              <a:rPr lang="pt-PT" dirty="0">
                <a:latin typeface="Calibri" pitchFamily="34" charset="0"/>
              </a:rPr>
              <a:t>capacidade de </a:t>
            </a:r>
            <a:r>
              <a:rPr lang="pt-PT" dirty="0" smtClean="0">
                <a:latin typeface="Calibri" pitchFamily="34" charset="0"/>
              </a:rPr>
              <a:t>absorção sazonal; </a:t>
            </a:r>
            <a:r>
              <a:rPr lang="pt-PT" dirty="0">
                <a:latin typeface="Calibri" pitchFamily="34" charset="0"/>
              </a:rPr>
              <a:t>dificuldade de integração dos jovens diplomados; não renovação de contratos precários; e redução da dinâmica dos estágios </a:t>
            </a:r>
            <a:r>
              <a:rPr lang="pt-PT" dirty="0" smtClean="0">
                <a:latin typeface="Calibri" pitchFamily="34" charset="0"/>
              </a:rPr>
              <a:t>profissionais.</a:t>
            </a:r>
            <a:endParaRPr lang="pt-PT" dirty="0">
              <a:latin typeface="Calibri" pitchFamily="34" charset="0"/>
            </a:endParaRPr>
          </a:p>
          <a:p>
            <a:pPr marL="441325" indent="-258763" algn="just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pt-PT" dirty="0" smtClean="0">
                <a:latin typeface="Calibri" pitchFamily="34" charset="0"/>
              </a:rPr>
              <a:t>Elevada </a:t>
            </a:r>
            <a:r>
              <a:rPr lang="pt-PT" dirty="0">
                <a:latin typeface="Calibri" pitchFamily="34" charset="0"/>
              </a:rPr>
              <a:t>rotação emprego/desemprego (elevado peso da procura de novo emprego) </a:t>
            </a:r>
            <a:r>
              <a:rPr lang="pt-PT" dirty="0" smtClean="0">
                <a:latin typeface="Calibri" pitchFamily="34" charset="0"/>
              </a:rPr>
              <a:t>estabelece grande pressão sobre </a:t>
            </a:r>
            <a:r>
              <a:rPr lang="pt-PT" dirty="0">
                <a:latin typeface="Calibri" pitchFamily="34" charset="0"/>
              </a:rPr>
              <a:t>o subsídio de desemprego e os apoios à contratação.</a:t>
            </a:r>
          </a:p>
        </p:txBody>
      </p:sp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2" name="CaixaDeTexto 9"/>
          <p:cNvSpPr txBox="1">
            <a:spLocks noChangeArrowheads="1"/>
          </p:cNvSpPr>
          <p:nvPr/>
        </p:nvSpPr>
        <p:spPr bwMode="auto">
          <a:xfrm>
            <a:off x="467544" y="1628800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Emprego </a:t>
            </a:r>
            <a:r>
              <a:rPr lang="pt-PT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vs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Desemprego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 Números e Dilemas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6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533" name="CaixaDeTexto 9"/>
          <p:cNvSpPr txBox="1">
            <a:spLocks noChangeArrowheads="1"/>
          </p:cNvSpPr>
          <p:nvPr/>
        </p:nvSpPr>
        <p:spPr bwMode="auto">
          <a:xfrm>
            <a:off x="251520" y="1844824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Emprego </a:t>
            </a:r>
            <a:r>
              <a:rPr lang="pt-PT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vs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Desemprego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 Números e Dilemas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403648" y="2636912"/>
          <a:ext cx="6192117" cy="2952544"/>
        </p:xfrm>
        <a:graphic>
          <a:graphicData uri="http://schemas.openxmlformats.org/drawingml/2006/table">
            <a:tbl>
              <a:tblPr/>
              <a:tblGrid>
                <a:gridCol w="1497306"/>
                <a:gridCol w="1248305"/>
                <a:gridCol w="1165084"/>
                <a:gridCol w="1162259"/>
                <a:gridCol w="1119163"/>
              </a:tblGrid>
              <a:tr h="3615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NUT II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Taxa de Actividade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Taxa de Emprego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7146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2º T-2007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2º T-2012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2º T-2007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2º T-2012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latin typeface="Calibri"/>
                          <a:ea typeface="Calibri"/>
                          <a:cs typeface="Calibri"/>
                        </a:rPr>
                        <a:t>Norte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62,3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latin typeface="Calibri"/>
                          <a:ea typeface="Calibri"/>
                          <a:cs typeface="Calibri"/>
                        </a:rPr>
                        <a:t>Centro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66,6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63,3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55,2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latin typeface="Calibri"/>
                          <a:ea typeface="Calibri"/>
                          <a:cs typeface="Calibri"/>
                        </a:rPr>
                        <a:t>Lisboa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latin typeface="Calibri"/>
                          <a:ea typeface="Calibri"/>
                          <a:cs typeface="Calibri"/>
                        </a:rPr>
                        <a:t>Alentejo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56,8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51,8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latin typeface="Calibri"/>
                          <a:ea typeface="Calibri"/>
                          <a:cs typeface="Calibri"/>
                        </a:rPr>
                        <a:t>Algarve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61,8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56,5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latin typeface="Calibri"/>
                          <a:ea typeface="Calibri"/>
                          <a:cs typeface="Calibri"/>
                        </a:rPr>
                        <a:t>Açores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56,6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60,0</a:t>
                      </a:r>
                      <a:endParaRPr lang="pt-PT" sz="16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54,4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latin typeface="Calibri"/>
                          <a:ea typeface="Calibri"/>
                          <a:cs typeface="Calibri"/>
                        </a:rPr>
                        <a:t>Madeira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63,1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latin typeface="Calibri"/>
                          <a:ea typeface="Calibri"/>
                          <a:cs typeface="Calibri"/>
                        </a:rPr>
                        <a:t>Portugal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52,0</a:t>
                      </a:r>
                      <a:endParaRPr lang="pt-PT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600" name="CaixaDeTexto 14"/>
          <p:cNvSpPr txBox="1">
            <a:spLocks noChangeArrowheads="1"/>
          </p:cNvSpPr>
          <p:nvPr/>
        </p:nvSpPr>
        <p:spPr bwMode="auto">
          <a:xfrm>
            <a:off x="1691680" y="5661248"/>
            <a:ext cx="5500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600" dirty="0">
                <a:latin typeface="Calibri" pitchFamily="34" charset="0"/>
              </a:rPr>
              <a:t>Fonte: </a:t>
            </a:r>
            <a:r>
              <a:rPr lang="pt-PT" sz="1600" dirty="0" smtClean="0">
                <a:latin typeface="Calibri" pitchFamily="34" charset="0"/>
              </a:rPr>
              <a:t>INE, Inquérito ao Emprego</a:t>
            </a:r>
            <a:endParaRPr lang="pt-PT" sz="1600" dirty="0">
              <a:latin typeface="Calibri" pitchFamily="34" charset="0"/>
            </a:endParaRPr>
          </a:p>
        </p:txBody>
      </p:sp>
      <p:pic>
        <p:nvPicPr>
          <p:cNvPr id="11" name="Imagem 10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7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aixaDeTexto 6"/>
          <p:cNvSpPr txBox="1">
            <a:spLocks noChangeArrowheads="1"/>
          </p:cNvSpPr>
          <p:nvPr/>
        </p:nvSpPr>
        <p:spPr bwMode="auto">
          <a:xfrm>
            <a:off x="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043608" y="2564904"/>
          <a:ext cx="6742559" cy="3352877"/>
        </p:xfrm>
        <a:graphic>
          <a:graphicData uri="http://schemas.openxmlformats.org/drawingml/2006/table">
            <a:tbl>
              <a:tblPr/>
              <a:tblGrid>
                <a:gridCol w="1835375"/>
                <a:gridCol w="817864"/>
                <a:gridCol w="817864"/>
                <a:gridCol w="817864"/>
                <a:gridCol w="817864"/>
                <a:gridCol w="817864"/>
                <a:gridCol w="817864"/>
              </a:tblGrid>
              <a:tr h="4129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Taxas de </a:t>
                      </a:r>
                      <a:r>
                        <a:rPr lang="pt-PT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desemprego, </a:t>
                      </a:r>
                      <a:r>
                        <a:rPr lang="pt-PT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por </a:t>
                      </a:r>
                      <a:r>
                        <a:rPr lang="pt-PT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Região </a:t>
                      </a:r>
                      <a:r>
                        <a:rPr lang="pt-PT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NUTS II </a:t>
                      </a:r>
                      <a:r>
                        <a:rPr lang="pt-PT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(2º TR.)</a:t>
                      </a:r>
                      <a:endParaRPr lang="pt-PT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384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2007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2008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2010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2011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2012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9384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400" b="1" i="0" u="none" strike="noStrike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400" b="1" i="0" u="none" strike="noStrike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400" b="1" i="0" u="none" strike="noStrike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400" b="0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1" i="0" u="none" strike="noStrike">
                          <a:latin typeface="+mn-lt"/>
                        </a:rPr>
                        <a:t>Portugal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15,0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latin typeface="+mn-lt"/>
                        </a:rPr>
                        <a:t>Norte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Centro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Lisboa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Alentejo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15,0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latin typeface="+mn-lt"/>
                        </a:rPr>
                        <a:t>Algarve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R. A. Açores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R. A. Madeira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PT" sz="16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84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Imagem 8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3" name="CaixaDeTexto 9"/>
          <p:cNvSpPr txBox="1">
            <a:spLocks noChangeArrowheads="1"/>
          </p:cNvSpPr>
          <p:nvPr/>
        </p:nvSpPr>
        <p:spPr bwMode="auto">
          <a:xfrm>
            <a:off x="323528" y="1916832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Emprego </a:t>
            </a:r>
            <a:r>
              <a:rPr lang="pt-PT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vs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Desemprego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 Números e Dilemas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8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907704" y="594928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>
                <a:latin typeface="+mn-lt"/>
              </a:rPr>
              <a:t>Fonte: INE, Inquérito ao Emprego</a:t>
            </a:r>
            <a:endParaRPr lang="pt-PT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aixaDeTexto 6"/>
          <p:cNvSpPr txBox="1">
            <a:spLocks noChangeArrowheads="1"/>
          </p:cNvSpPr>
          <p:nvPr/>
        </p:nvSpPr>
        <p:spPr bwMode="auto">
          <a:xfrm>
            <a:off x="35496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A. Oliveira das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Neves, IESE</a:t>
            </a:r>
            <a:endParaRPr lang="pt-PT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686" name="CaixaDeTexto 15"/>
          <p:cNvSpPr txBox="1">
            <a:spLocks noChangeArrowheads="1"/>
          </p:cNvSpPr>
          <p:nvPr/>
        </p:nvSpPr>
        <p:spPr bwMode="auto">
          <a:xfrm>
            <a:off x="3707904" y="6093296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dirty="0">
                <a:latin typeface="Calibri" pitchFamily="34" charset="0"/>
              </a:rPr>
              <a:t>Fonte: IEFP</a:t>
            </a:r>
          </a:p>
        </p:txBody>
      </p:sp>
      <p:pic>
        <p:nvPicPr>
          <p:cNvPr id="14" name="Imagem 13" descr="Parlamento Europeu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9385" cy="930813"/>
          </a:xfrm>
          <a:prstGeom prst="rect">
            <a:avLst/>
          </a:prstGeom>
        </p:spPr>
      </p:pic>
      <p:sp>
        <p:nvSpPr>
          <p:cNvPr id="15" name="CaixaDeTexto 9"/>
          <p:cNvSpPr txBox="1">
            <a:spLocks noChangeArrowheads="1"/>
          </p:cNvSpPr>
          <p:nvPr/>
        </p:nvSpPr>
        <p:spPr bwMode="auto">
          <a:xfrm>
            <a:off x="467544" y="1556792"/>
            <a:ext cx="8215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Emprego </a:t>
            </a:r>
            <a:r>
              <a:rPr lang="pt-PT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vs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Desemprego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 Números e Dilemas</a:t>
            </a:r>
          </a:p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situação relativa ao mês de Agosto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pt-PT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1196753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 pitchFamily="34" charset="0"/>
              </a:rPr>
              <a:t>1. VISÃO COMPREENSIVA DA PROBLEMÁTICA DO EMPREGO/DESEMPREGO NO ALGARVE</a:t>
            </a:r>
          </a:p>
        </p:txBody>
      </p:sp>
      <p:sp>
        <p:nvSpPr>
          <p:cNvPr id="17" name="Marcador de Posição do Número do Diapositivo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26F9-5D1C-460E-87CF-E956619F3569}" type="slidenum">
              <a:rPr lang="pt-PT" sz="1600" smtClean="0">
                <a:solidFill>
                  <a:schemeClr val="accent1">
                    <a:lumMod val="50000"/>
                  </a:schemeClr>
                </a:solidFill>
              </a:rPr>
              <a:pPr>
                <a:defRPr/>
              </a:pPr>
              <a:t>9</a:t>
            </a:fld>
            <a:endParaRPr lang="pt-PT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2203724"/>
              </p:ext>
            </p:extLst>
          </p:nvPr>
        </p:nvGraphicFramePr>
        <p:xfrm>
          <a:off x="683568" y="2348880"/>
          <a:ext cx="7416705" cy="3761112"/>
        </p:xfrm>
        <a:graphic>
          <a:graphicData uri="http://schemas.openxmlformats.org/drawingml/2006/table">
            <a:tbl>
              <a:tblPr/>
              <a:tblGrid>
                <a:gridCol w="3274432"/>
                <a:gridCol w="900494"/>
                <a:gridCol w="1080593"/>
                <a:gridCol w="1080593"/>
                <a:gridCol w="1080593"/>
              </a:tblGrid>
              <a:tr h="1844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Algarve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Continente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447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pt-PT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smtClean="0">
                          <a:latin typeface="Calibri"/>
                          <a:ea typeface="Calibri"/>
                          <a:cs typeface="Calibri"/>
                        </a:rPr>
                        <a:t>Género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Homens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Mulheres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smtClean="0">
                          <a:latin typeface="Calibri"/>
                          <a:ea typeface="Calibri"/>
                          <a:cs typeface="Calibri"/>
                        </a:rPr>
                        <a:t>Tempo de Inscrição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&lt; 1 ano de inscrição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74,4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70,2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1 Ano e mais tempo de inscrição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smtClean="0">
                          <a:latin typeface="Calibri"/>
                          <a:ea typeface="Calibri"/>
                          <a:cs typeface="Calibri"/>
                        </a:rPr>
                        <a:t>Situação face à procura de emprego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1º Emprego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Novo Emprego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smtClean="0">
                          <a:latin typeface="Calibri"/>
                          <a:ea typeface="Calibri"/>
                          <a:cs typeface="Calibri"/>
                        </a:rPr>
                        <a:t>Total Grupo Etário</a:t>
                      </a:r>
                      <a:endParaRPr lang="pt-P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&lt; 25 anos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25 – 34 anos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35 – 54 anos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Calibri"/>
                          <a:ea typeface="Calibri"/>
                          <a:cs typeface="Calibri"/>
                        </a:rPr>
                        <a:t>55 e mais anos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ângulo 18"/>
          <p:cNvSpPr/>
          <p:nvPr/>
        </p:nvSpPr>
        <p:spPr>
          <a:xfrm>
            <a:off x="1547664" y="0"/>
            <a:ext cx="7596336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Algarve - Dimensões-problema 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Desafios do Emprego </a:t>
            </a:r>
            <a:endParaRPr lang="pt-P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</a:rPr>
              <a:t>horizonte 2014-2020</a:t>
            </a:r>
            <a:endParaRPr lang="pt-PT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1909</Words>
  <Application>Microsoft Office PowerPoint</Application>
  <PresentationFormat>Apresentação no Ecrã (4:3)</PresentationFormat>
  <Paragraphs>460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irodrigues</dc:creator>
  <cp:lastModifiedBy>IESE</cp:lastModifiedBy>
  <cp:revision>82</cp:revision>
  <cp:lastPrinted>2012-10-10T14:40:00Z</cp:lastPrinted>
  <dcterms:created xsi:type="dcterms:W3CDTF">2010-02-24T12:25:10Z</dcterms:created>
  <dcterms:modified xsi:type="dcterms:W3CDTF">2012-10-11T14:33:38Z</dcterms:modified>
</cp:coreProperties>
</file>